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83" r:id="rId3"/>
    <p:sldId id="285" r:id="rId4"/>
    <p:sldId id="286" r:id="rId5"/>
    <p:sldId id="288" r:id="rId6"/>
    <p:sldId id="284" r:id="rId7"/>
    <p:sldId id="277" r:id="rId8"/>
    <p:sldId id="278" r:id="rId9"/>
    <p:sldId id="281" r:id="rId10"/>
    <p:sldId id="279" r:id="rId11"/>
    <p:sldId id="282" r:id="rId12"/>
    <p:sldId id="28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27689D"/>
    <a:srgbClr val="009165"/>
    <a:srgbClr val="009167"/>
    <a:srgbClr val="4472C4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FDAA2-A8D1-40D7-92EA-32EC2A4E73ED}" v="154" dt="2022-02-15T19:28:19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89" d="100"/>
          <a:sy n="89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FEFDAA2-A8D1-40D7-92EA-32EC2A4E73ED}"/>
    <pc:docChg chg="undo redo custSel addSld delSld modSld">
      <pc:chgData name="NESTOR JULIO HERNANDEZ BOCKER" userId="a413b3be1cc3406f" providerId="LiveId" clId="{5FEFDAA2-A8D1-40D7-92EA-32EC2A4E73ED}" dt="2022-02-15T19:31:59.357" v="844" actId="1036"/>
      <pc:docMkLst>
        <pc:docMk/>
      </pc:docMkLst>
      <pc:sldChg chg="modSp mod">
        <pc:chgData name="NESTOR JULIO HERNANDEZ BOCKER" userId="a413b3be1cc3406f" providerId="LiveId" clId="{5FEFDAA2-A8D1-40D7-92EA-32EC2A4E73ED}" dt="2022-02-15T19:22:46.569" v="766" actId="20577"/>
        <pc:sldMkLst>
          <pc:docMk/>
          <pc:sldMk cId="1714585994" sldId="264"/>
        </pc:sldMkLst>
        <pc:spChg chg="mod">
          <ac:chgData name="NESTOR JULIO HERNANDEZ BOCKER" userId="a413b3be1cc3406f" providerId="LiveId" clId="{5FEFDAA2-A8D1-40D7-92EA-32EC2A4E73ED}" dt="2022-02-15T19:22:46.569" v="76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5FEFDAA2-A8D1-40D7-92EA-32EC2A4E73ED}" dt="2022-02-15T19:24:35.674" v="769" actId="20577"/>
        <pc:sldMkLst>
          <pc:docMk/>
          <pc:sldMk cId="3660792544" sldId="276"/>
        </pc:sldMkLst>
        <pc:spChg chg="mod">
          <ac:chgData name="NESTOR JULIO HERNANDEZ BOCKER" userId="a413b3be1cc3406f" providerId="LiveId" clId="{5FEFDAA2-A8D1-40D7-92EA-32EC2A4E73ED}" dt="2022-02-15T17:41:53.236" v="1" actId="20577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5FEFDAA2-A8D1-40D7-92EA-32EC2A4E73ED}" dt="2022-02-15T19:24:35.674" v="769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FEFDAA2-A8D1-40D7-92EA-32EC2A4E73ED}" dt="2022-02-15T19:28:56.934" v="828" actId="20577"/>
        <pc:sldMkLst>
          <pc:docMk/>
          <pc:sldMk cId="3937330767" sldId="277"/>
        </pc:sldMkLst>
        <pc:spChg chg="mod">
          <ac:chgData name="NESTOR JULIO HERNANDEZ BOCKER" userId="a413b3be1cc3406f" providerId="LiveId" clId="{5FEFDAA2-A8D1-40D7-92EA-32EC2A4E73ED}" dt="2022-02-15T19:25:11.726" v="779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28:08.769" v="818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5FEFDAA2-A8D1-40D7-92EA-32EC2A4E73ED}" dt="2022-02-15T19:28:56.934" v="828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5FEFDAA2-A8D1-40D7-92EA-32EC2A4E73ED}" dt="2022-02-15T18:49:41.957" v="407" actId="478"/>
          <ac:graphicFrameMkLst>
            <pc:docMk/>
            <pc:sldMk cId="3937330767" sldId="277"/>
            <ac:graphicFrameMk id="10" creationId="{00000000-0008-0000-0100-000009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27:54.185" v="801" actId="21"/>
          <ac:graphicFrameMkLst>
            <pc:docMk/>
            <pc:sldMk cId="3937330767" sldId="277"/>
            <ac:graphicFrameMk id="11" creationId="{00000000-0008-0000-0100-000009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27:44.882" v="799" actId="478"/>
          <ac:graphicFrameMkLst>
            <pc:docMk/>
            <pc:sldMk cId="3937330767" sldId="277"/>
            <ac:graphicFrameMk id="14" creationId="{F413D2CD-C46B-48F7-8EE8-74559000A66D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7:55.376" v="802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8:53:36.863" v="535"/>
        <pc:sldMkLst>
          <pc:docMk/>
          <pc:sldMk cId="2435577994" sldId="278"/>
        </pc:sldMkLst>
        <pc:spChg chg="mod">
          <ac:chgData name="NESTOR JULIO HERNANDEZ BOCKER" userId="a413b3be1cc3406f" providerId="LiveId" clId="{5FEFDAA2-A8D1-40D7-92EA-32EC2A4E73ED}" dt="2022-02-15T18:52:43.797" v="520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53:31.337" v="534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FEFDAA2-A8D1-40D7-92EA-32EC2A4E73ED}" dt="2022-02-15T18:53:36.863" v="535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del">
          <ac:chgData name="NESTOR JULIO HERNANDEZ BOCKER" userId="a413b3be1cc3406f" providerId="LiveId" clId="{5FEFDAA2-A8D1-40D7-92EA-32EC2A4E73ED}" dt="2022-02-15T18:52:32.031" v="518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31:59.357" v="844" actId="1036"/>
        <pc:sldMkLst>
          <pc:docMk/>
          <pc:sldMk cId="388765939" sldId="279"/>
        </pc:sldMkLst>
        <pc:spChg chg="mod">
          <ac:chgData name="NESTOR JULIO HERNANDEZ BOCKER" userId="a413b3be1cc3406f" providerId="LiveId" clId="{5FEFDAA2-A8D1-40D7-92EA-32EC2A4E73ED}" dt="2022-02-15T19:01:57.751" v="613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31:59.357" v="844" actId="1036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5FEFDAA2-A8D1-40D7-92EA-32EC2A4E73ED}" dt="2022-02-15T19:31:59.357" v="844" actId="1036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5FEFDAA2-A8D1-40D7-92EA-32EC2A4E73ED}" dt="2022-02-15T19:31:59.357" v="844" actId="1036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31:59.357" v="844" actId="1036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del">
          <ac:chgData name="NESTOR JULIO HERNANDEZ BOCKER" userId="a413b3be1cc3406f" providerId="LiveId" clId="{5FEFDAA2-A8D1-40D7-92EA-32EC2A4E73ED}" dt="2022-02-15T19:02:07.428" v="617" actId="478"/>
          <ac:graphicFrameMkLst>
            <pc:docMk/>
            <pc:sldMk cId="388765939" sldId="279"/>
            <ac:graphicFrameMk id="15" creationId="{D006ADF7-838D-4D33-A092-167EC104DC58}"/>
          </ac:graphicFrameMkLst>
        </pc:graphicFrameChg>
        <pc:graphicFrameChg chg="del">
          <ac:chgData name="NESTOR JULIO HERNANDEZ BOCKER" userId="a413b3be1cc3406f" providerId="LiveId" clId="{5FEFDAA2-A8D1-40D7-92EA-32EC2A4E73ED}" dt="2022-02-15T19:02:33.525" v="620" actId="478"/>
          <ac:graphicFrameMkLst>
            <pc:docMk/>
            <pc:sldMk cId="388765939" sldId="279"/>
            <ac:graphicFrameMk id="16" creationId="{00000000-0008-0000-0200-00000B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2:37.849" v="765" actId="20577"/>
        <pc:sldMkLst>
          <pc:docMk/>
          <pc:sldMk cId="2244301452" sldId="280"/>
        </pc:sldMkLst>
        <pc:spChg chg="mod">
          <ac:chgData name="NESTOR JULIO HERNANDEZ BOCKER" userId="a413b3be1cc3406f" providerId="LiveId" clId="{5FEFDAA2-A8D1-40D7-92EA-32EC2A4E73ED}" dt="2022-02-15T19:15:29.387" v="671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22:37.849" v="765" actId="20577"/>
          <ac:spMkLst>
            <pc:docMk/>
            <pc:sldMk cId="2244301452" sldId="280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5FEFDAA2-A8D1-40D7-92EA-32EC2A4E73ED}" dt="2022-02-15T19:21:17.637" v="701" actId="10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del">
          <ac:chgData name="NESTOR JULIO HERNANDEZ BOCKER" userId="a413b3be1cc3406f" providerId="LiveId" clId="{5FEFDAA2-A8D1-40D7-92EA-32EC2A4E73ED}" dt="2022-02-15T19:15:25.521" v="670" actId="478"/>
          <ac:graphicFrameMkLst>
            <pc:docMk/>
            <pc:sldMk cId="2244301452" sldId="280"/>
            <ac:graphicFrameMk id="11" creationId="{00000000-0008-0000-0200-000008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3:15.498" v="768" actId="1076"/>
        <pc:sldMkLst>
          <pc:docMk/>
          <pc:sldMk cId="1081735659" sldId="281"/>
        </pc:sldMkLst>
        <pc:spChg chg="mod">
          <ac:chgData name="NESTOR JULIO HERNANDEZ BOCKER" userId="a413b3be1cc3406f" providerId="LiveId" clId="{5FEFDAA2-A8D1-40D7-92EA-32EC2A4E73ED}" dt="2022-02-15T18:54:42.169" v="537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00:02.874" v="598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5FEFDAA2-A8D1-40D7-92EA-32EC2A4E73ED}" dt="2022-02-15T18:57:00.533" v="538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3:15.498" v="768" actId="1076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15:14.530" v="669" actId="20577"/>
        <pc:sldMkLst>
          <pc:docMk/>
          <pc:sldMk cId="3805514638" sldId="282"/>
        </pc:sldMkLst>
        <pc:spChg chg="mod">
          <ac:chgData name="NESTOR JULIO HERNANDEZ BOCKER" userId="a413b3be1cc3406f" providerId="LiveId" clId="{5FEFDAA2-A8D1-40D7-92EA-32EC2A4E73ED}" dt="2022-02-15T19:15:14.530" v="669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5FEFDAA2-A8D1-40D7-92EA-32EC2A4E73ED}" dt="2022-02-15T19:15:00.233" v="666" actId="1035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del">
          <ac:chgData name="NESTOR JULIO HERNANDEZ BOCKER" userId="a413b3be1cc3406f" providerId="LiveId" clId="{5FEFDAA2-A8D1-40D7-92EA-32EC2A4E73ED}" dt="2022-02-15T19:14:45.073" v="623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4:47.482" v="772" actId="20577"/>
        <pc:sldMkLst>
          <pc:docMk/>
          <pc:sldMk cId="741103365" sldId="283"/>
        </pc:sldMkLst>
        <pc:spChg chg="mod">
          <ac:chgData name="NESTOR JULIO HERNANDEZ BOCKER" userId="a413b3be1cc3406f" providerId="LiveId" clId="{5FEFDAA2-A8D1-40D7-92EA-32EC2A4E73ED}" dt="2022-02-15T19:24:47.482" v="772" actId="20577"/>
          <ac:spMkLst>
            <pc:docMk/>
            <pc:sldMk cId="741103365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49:12.066" v="405" actId="1076"/>
          <ac:spMkLst>
            <pc:docMk/>
            <pc:sldMk cId="741103365" sldId="283"/>
            <ac:spMk id="12" creationId="{74932D7E-9E1F-417F-92BA-FF90C53902EF}"/>
          </ac:spMkLst>
        </pc:spChg>
        <pc:spChg chg="mod">
          <ac:chgData name="NESTOR JULIO HERNANDEZ BOCKER" userId="a413b3be1cc3406f" providerId="LiveId" clId="{5FEFDAA2-A8D1-40D7-92EA-32EC2A4E73ED}" dt="2022-02-15T18:48:12.794" v="367" actId="20577"/>
          <ac:spMkLst>
            <pc:docMk/>
            <pc:sldMk cId="741103365" sldId="283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FEFDAA2-A8D1-40D7-92EA-32EC2A4E73ED}" dt="2022-02-15T18:48:40.071" v="387" actId="21"/>
          <ac:graphicFrameMkLst>
            <pc:docMk/>
            <pc:sldMk cId="741103365" sldId="283"/>
            <ac:graphicFrameMk id="11" creationId="{D125D098-E784-46EE-ABBA-0DF8F56122E1}"/>
          </ac:graphicFrameMkLst>
        </pc:graphicFrameChg>
        <pc:graphicFrameChg chg="del">
          <ac:chgData name="NESTOR JULIO HERNANDEZ BOCKER" userId="a413b3be1cc3406f" providerId="LiveId" clId="{5FEFDAA2-A8D1-40D7-92EA-32EC2A4E73ED}" dt="2022-02-15T17:49:16.539" v="5" actId="478"/>
          <ac:graphicFrameMkLst>
            <pc:docMk/>
            <pc:sldMk cId="741103365" sldId="283"/>
            <ac:graphicFrameMk id="14" creationId="{D125D098-E784-46EE-ABBA-0DF8F56122E1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48:18.082" v="378"/>
          <ac:graphicFrameMkLst>
            <pc:docMk/>
            <pc:sldMk cId="741103365" sldId="283"/>
            <ac:graphicFrameMk id="15" creationId="{00000000-0008-0000-0100-000009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49:03.319" v="404"/>
          <ac:graphicFrameMkLst>
            <pc:docMk/>
            <pc:sldMk cId="741103365" sldId="283"/>
            <ac:graphicFrameMk id="16" creationId="{4CC7ABA1-551D-4824-88CF-E1F23BCAF8C2}"/>
          </ac:graphicFrameMkLst>
        </pc:graphicFrameChg>
      </pc:sldChg>
      <pc:sldChg chg="modSp mod">
        <pc:chgData name="NESTOR JULIO HERNANDEZ BOCKER" userId="a413b3be1cc3406f" providerId="LiveId" clId="{5FEFDAA2-A8D1-40D7-92EA-32EC2A4E73ED}" dt="2022-02-15T19:30:35.567" v="829" actId="20577"/>
        <pc:sldMkLst>
          <pc:docMk/>
          <pc:sldMk cId="4253003800" sldId="284"/>
        </pc:sldMkLst>
        <pc:spChg chg="mod">
          <ac:chgData name="NESTOR JULIO HERNANDEZ BOCKER" userId="a413b3be1cc3406f" providerId="LiveId" clId="{5FEFDAA2-A8D1-40D7-92EA-32EC2A4E73ED}" dt="2022-02-15T18:48:25.952" v="384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5FEFDAA2-A8D1-40D7-92EA-32EC2A4E73ED}" dt="2022-02-15T19:30:35.567" v="829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FEFDAA2-A8D1-40D7-92EA-32EC2A4E73ED}" dt="2022-02-15T18:08:03.993" v="220" actId="20577"/>
        <pc:sldMkLst>
          <pc:docMk/>
          <pc:sldMk cId="756480117" sldId="285"/>
        </pc:sldMkLst>
        <pc:spChg chg="mod">
          <ac:chgData name="NESTOR JULIO HERNANDEZ BOCKER" userId="a413b3be1cc3406f" providerId="LiveId" clId="{5FEFDAA2-A8D1-40D7-92EA-32EC2A4E73ED}" dt="2022-02-15T18:07:58.543" v="214" actId="20577"/>
          <ac:spMkLst>
            <pc:docMk/>
            <pc:sldMk cId="756480117" sldId="285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08:03.993" v="220" actId="20577"/>
          <ac:spMkLst>
            <pc:docMk/>
            <pc:sldMk cId="756480117" sldId="285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FEFDAA2-A8D1-40D7-92EA-32EC2A4E73ED}" dt="2022-02-15T18:00:17.317" v="145"/>
          <ac:graphicFrameMkLst>
            <pc:docMk/>
            <pc:sldMk cId="756480117" sldId="285"/>
            <ac:graphicFrameMk id="10" creationId="{36CDE71B-33FF-47A4-B2A9-47423AF66324}"/>
          </ac:graphicFrameMkLst>
        </pc:graphicFrameChg>
        <pc:graphicFrameChg chg="del">
          <ac:chgData name="NESTOR JULIO HERNANDEZ BOCKER" userId="a413b3be1cc3406f" providerId="LiveId" clId="{5FEFDAA2-A8D1-40D7-92EA-32EC2A4E73ED}" dt="2022-02-15T17:58:14.376" v="127" actId="478"/>
          <ac:graphicFrameMkLst>
            <pc:docMk/>
            <pc:sldMk cId="756480117" sldId="285"/>
            <ac:graphicFrameMk id="13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8:33:54.669" v="247" actId="1076"/>
        <pc:sldMkLst>
          <pc:docMk/>
          <pc:sldMk cId="3419816737" sldId="286"/>
        </pc:sldMkLst>
        <pc:spChg chg="mod">
          <ac:chgData name="NESTOR JULIO HERNANDEZ BOCKER" userId="a413b3be1cc3406f" providerId="LiveId" clId="{5FEFDAA2-A8D1-40D7-92EA-32EC2A4E73ED}" dt="2022-02-15T18:08:30.293" v="223" actId="20577"/>
          <ac:spMkLst>
            <pc:docMk/>
            <pc:sldMk cId="3419816737" sldId="286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08:37.369" v="226" actId="20577"/>
          <ac:spMkLst>
            <pc:docMk/>
            <pc:sldMk cId="3419816737" sldId="286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5FEFDAA2-A8D1-40D7-92EA-32EC2A4E73ED}" dt="2022-02-15T18:14:38.562" v="227" actId="478"/>
          <ac:graphicFrameMkLst>
            <pc:docMk/>
            <pc:sldMk cId="3419816737" sldId="286"/>
            <ac:graphicFrameMk id="10" creationId="{94FFC9EB-182F-4DEE-BBA8-D141D4573ACF}"/>
          </ac:graphicFrameMkLst>
        </pc:graphicFrameChg>
        <pc:graphicFrameChg chg="add del">
          <ac:chgData name="NESTOR JULIO HERNANDEZ BOCKER" userId="a413b3be1cc3406f" providerId="LiveId" clId="{5FEFDAA2-A8D1-40D7-92EA-32EC2A4E73ED}" dt="2022-02-15T18:33:53.467" v="245" actId="478"/>
          <ac:graphicFrameMkLst>
            <pc:docMk/>
            <pc:sldMk cId="3419816737" sldId="286"/>
            <ac:graphicFrameMk id="13" creationId="{00000000-0008-0000-0200-00000B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8:17:31.998" v="230" actId="478"/>
          <ac:graphicFrameMkLst>
            <pc:docMk/>
            <pc:sldMk cId="3419816737" sldId="286"/>
            <ac:graphicFrameMk id="14" creationId="{D006ADF7-838D-4D33-A092-167EC104DC58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18:42.832" v="238"/>
          <ac:graphicFrameMkLst>
            <pc:docMk/>
            <pc:sldMk cId="3419816737" sldId="286"/>
            <ac:graphicFrameMk id="15" creationId="{2C438347-5686-4455-834A-EA1C869F0CA2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33:54.669" v="247" actId="1076"/>
          <ac:graphicFrameMkLst>
            <pc:docMk/>
            <pc:sldMk cId="3419816737" sldId="286"/>
            <ac:graphicFrameMk id="16" creationId="{00000000-0008-0000-0200-00000B000000}"/>
          </ac:graphicFrameMkLst>
        </pc:graphicFrameChg>
      </pc:sldChg>
      <pc:sldChg chg="del">
        <pc:chgData name="NESTOR JULIO HERNANDEZ BOCKER" userId="a413b3be1cc3406f" providerId="LiveId" clId="{5FEFDAA2-A8D1-40D7-92EA-32EC2A4E73ED}" dt="2022-02-15T18:35:06.882" v="250" actId="47"/>
        <pc:sldMkLst>
          <pc:docMk/>
          <pc:sldMk cId="1818447118" sldId="287"/>
        </pc:sldMkLst>
      </pc:sldChg>
      <pc:sldChg chg="addSp delSp modSp mod">
        <pc:chgData name="NESTOR JULIO HERNANDEZ BOCKER" userId="a413b3be1cc3406f" providerId="LiveId" clId="{5FEFDAA2-A8D1-40D7-92EA-32EC2A4E73ED}" dt="2022-02-15T19:21:13.917" v="700"/>
        <pc:sldMkLst>
          <pc:docMk/>
          <pc:sldMk cId="3830290674" sldId="288"/>
        </pc:sldMkLst>
        <pc:spChg chg="mod">
          <ac:chgData name="NESTOR JULIO HERNANDEZ BOCKER" userId="a413b3be1cc3406f" providerId="LiveId" clId="{5FEFDAA2-A8D1-40D7-92EA-32EC2A4E73ED}" dt="2022-02-15T18:42:45.939" v="300" actId="20577"/>
          <ac:spMkLst>
            <pc:docMk/>
            <pc:sldMk cId="3830290674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43:21.669" v="310" actId="20577"/>
          <ac:spMkLst>
            <pc:docMk/>
            <pc:sldMk cId="3830290674" sldId="288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FEFDAA2-A8D1-40D7-92EA-32EC2A4E73ED}" dt="2022-02-15T19:17:33.054" v="672" actId="478"/>
          <ac:graphicFrameMkLst>
            <pc:docMk/>
            <pc:sldMk cId="3830290674" sldId="288"/>
            <ac:graphicFrameMk id="10" creationId="{00000000-0008-0000-0200-000008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19:09.267" v="687" actId="478"/>
          <ac:graphicFrameMkLst>
            <pc:docMk/>
            <pc:sldMk cId="3830290674" sldId="288"/>
            <ac:graphicFrameMk id="11" creationId="{9F1FF71A-71F3-47C4-B96C-37C10FD292DC}"/>
          </ac:graphicFrameMkLst>
        </pc:graphicFrameChg>
        <pc:graphicFrameChg chg="del">
          <ac:chgData name="NESTOR JULIO HERNANDEZ BOCKER" userId="a413b3be1cc3406f" providerId="LiveId" clId="{5FEFDAA2-A8D1-40D7-92EA-32EC2A4E73ED}" dt="2022-02-15T18:39:20.295" v="251" actId="478"/>
          <ac:graphicFrameMkLst>
            <pc:docMk/>
            <pc:sldMk cId="3830290674" sldId="288"/>
            <ac:graphicFrameMk id="12" creationId="{00000000-0008-0000-0200-000008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1:13.917" v="700"/>
          <ac:graphicFrameMkLst>
            <pc:docMk/>
            <pc:sldMk cId="3830290674" sldId="288"/>
            <ac:graphicFrameMk id="14" creationId="{00000000-0008-0000-0200-000008000000}"/>
          </ac:graphicFrameMkLst>
        </pc:graphicFrameChg>
      </pc:sldChg>
      <pc:sldChg chg="new del">
        <pc:chgData name="NESTOR JULIO HERNANDEZ BOCKER" userId="a413b3be1cc3406f" providerId="LiveId" clId="{5FEFDAA2-A8D1-40D7-92EA-32EC2A4E73ED}" dt="2022-02-15T18:35:05.178" v="249" actId="680"/>
        <pc:sldMkLst>
          <pc:docMk/>
          <pc:sldMk cId="3362824503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.docs.live.net/a413b3be1cc3406f/4-INDICADORES%20ECON&#211;MICOS/1-PIB/2021/III%20TRIMESTRE/Productos%20cuentas%20nacionales%20PIB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89816629355877"/>
          <c:y val="3.0191142130690692E-2"/>
          <c:w val="0.59200631255570502"/>
          <c:h val="0.909481466593620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8-492F-8836-2ECF693339A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8-492F-8836-2ECF693339A0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F8-492F-8836-2ECF69333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ANUAL'!$A$56:$A$68</c:f>
              <c:strCache>
                <c:ptCount val="13"/>
                <c:pt idx="0">
                  <c:v>Producto Interno Bruto - PIB</c:v>
                </c:pt>
                <c:pt idx="1">
                  <c:v>Explotación de minas y canteras</c:v>
                </c:pt>
                <c:pt idx="2">
                  <c:v>Agricultura, ganadería, caza, silvicultura y pesca</c:v>
                </c:pt>
                <c:pt idx="3">
                  <c:v>Actividades inmobiliarias</c:v>
                </c:pt>
                <c:pt idx="4">
                  <c:v>Actividades financieras y de seguros</c:v>
                </c:pt>
                <c:pt idx="5">
                  <c:v>Suministro de electricidad, gas, vapor y aire acondicionado</c:v>
                </c:pt>
                <c:pt idx="6">
                  <c:v>Construcción</c:v>
                </c:pt>
                <c:pt idx="7">
                  <c:v>Administración pública y defensa</c:v>
                </c:pt>
                <c:pt idx="8">
                  <c:v>Actividades profesionales, científicas y técnicas</c:v>
                </c:pt>
                <c:pt idx="9">
                  <c:v>Información y comunicaciones</c:v>
                </c:pt>
                <c:pt idx="10">
                  <c:v>Industrias manufactureras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'[PIB TRIMESTRAL.xlsx]PIB ANUAL'!$B$56:$B$68</c:f>
              <c:numCache>
                <c:formatCode>_-* #,##0.0_-;\-* #,##0.0_-;_-* "-"??_-;_-@_-</c:formatCode>
                <c:ptCount val="13"/>
                <c:pt idx="0">
                  <c:v>10.563292695212141</c:v>
                </c:pt>
                <c:pt idx="1">
                  <c:v>0.44692197364899755</c:v>
                </c:pt>
                <c:pt idx="2">
                  <c:v>2.3521161723160731</c:v>
                </c:pt>
                <c:pt idx="3">
                  <c:v>2.572168663610384</c:v>
                </c:pt>
                <c:pt idx="4">
                  <c:v>3.4319798877664738</c:v>
                </c:pt>
                <c:pt idx="5">
                  <c:v>5.1460873663667428</c:v>
                </c:pt>
                <c:pt idx="6">
                  <c:v>5.7129800000512319</c:v>
                </c:pt>
                <c:pt idx="7">
                  <c:v>6.9077848403069169</c:v>
                </c:pt>
                <c:pt idx="8">
                  <c:v>9.6578448565353625</c:v>
                </c:pt>
                <c:pt idx="9">
                  <c:v>11.222716316034223</c:v>
                </c:pt>
                <c:pt idx="10">
                  <c:v>16.376151590298434</c:v>
                </c:pt>
                <c:pt idx="11">
                  <c:v>21.197855301449593</c:v>
                </c:pt>
                <c:pt idx="12">
                  <c:v>32.984038091662683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F8-492F-8836-2ECF69333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3-489B-AF51-FC484542BB3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3-489B-AF51-FC484542BB3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3-489B-AF51-FC484542BB3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13-489B-AF51-FC484542BB3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13-489B-AF51-FC484542BB35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13-489B-AF51-FC484542BB35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13-489B-AF51-FC484542BB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'[PIB TRIMESTRAL.xlsx]PIB AGRO'!$P$38:$P$42</c:f>
              <c:numCache>
                <c:formatCode>#,##0</c:formatCode>
                <c:ptCount val="5"/>
                <c:pt idx="0">
                  <c:v>13992.73479074864</c:v>
                </c:pt>
                <c:pt idx="1">
                  <c:v>3728.1028881105412</c:v>
                </c:pt>
                <c:pt idx="2">
                  <c:v>5485.42045976183</c:v>
                </c:pt>
                <c:pt idx="3">
                  <c:v>773.5366360392436</c:v>
                </c:pt>
                <c:pt idx="4">
                  <c:v>826.36956816931831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13-489B-AF51-FC484542BB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'[Productos cuentas nacionales PIB.xlsx]Canasta DANE'!$F$4</c:f>
              <c:strCache>
                <c:ptCount val="1"/>
                <c:pt idx="0">
                  <c:v>Variación IV trim 21/IV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'[Productos cuentas nacionales PIB.xlsx]Canasta DANE'!$B$5:$B$18</c:f>
              <c:strCache>
                <c:ptCount val="14"/>
                <c:pt idx="0">
                  <c:v>Arroz</c:v>
                </c:pt>
                <c:pt idx="1">
                  <c:v>Café pergamino</c:v>
                </c:pt>
                <c:pt idx="2">
                  <c:v>Cacao en grano</c:v>
                </c:pt>
                <c:pt idx="3">
                  <c:v>Ganado bovino</c:v>
                </c:pt>
                <c:pt idx="4">
                  <c:v>Frutas y nueces (frescas)</c:v>
                </c:pt>
                <c:pt idx="5">
                  <c:v>Leche sin elaborar</c:v>
                </c:pt>
                <c:pt idx="6">
                  <c:v>Huevos con cáscara frescos</c:v>
                </c:pt>
                <c:pt idx="7">
                  <c:v>Caña de azúcar</c:v>
                </c:pt>
                <c:pt idx="8">
                  <c:v>Aves de corral</c:v>
                </c:pt>
                <c:pt idx="9">
                  <c:v>Ganado porcino</c:v>
                </c:pt>
                <c:pt idx="10">
                  <c:v>Leguminosas frescas o secas</c:v>
                </c:pt>
                <c:pt idx="11">
                  <c:v>Caña panelera</c:v>
                </c:pt>
                <c:pt idx="12">
                  <c:v>Plantas vivas, flores</c:v>
                </c:pt>
                <c:pt idx="13">
                  <c:v>Semillas y frutos oleaginosos</c:v>
                </c:pt>
              </c:strCache>
            </c:strRef>
          </c:cat>
          <c:val>
            <c:numRef>
              <c:f>'[Productos cuentas nacionales PIB.xlsx]Canasta DANE'!$F$5:$F$18</c:f>
              <c:numCache>
                <c:formatCode>_-* #,##0.0_-;\-* #,##0.0_-;_-* "-"??_-;_-@_-</c:formatCode>
                <c:ptCount val="14"/>
                <c:pt idx="0">
                  <c:v>-19</c:v>
                </c:pt>
                <c:pt idx="1">
                  <c:v>-11.3</c:v>
                </c:pt>
                <c:pt idx="2">
                  <c:v>-6.5</c:v>
                </c:pt>
                <c:pt idx="3">
                  <c:v>-5.5</c:v>
                </c:pt>
                <c:pt idx="4">
                  <c:v>-2.5</c:v>
                </c:pt>
                <c:pt idx="5">
                  <c:v>-2.1</c:v>
                </c:pt>
                <c:pt idx="6">
                  <c:v>0.3</c:v>
                </c:pt>
                <c:pt idx="7">
                  <c:v>3.5</c:v>
                </c:pt>
                <c:pt idx="8">
                  <c:v>4.3</c:v>
                </c:pt>
                <c:pt idx="9">
                  <c:v>7.1</c:v>
                </c:pt>
                <c:pt idx="10">
                  <c:v>8.4</c:v>
                </c:pt>
                <c:pt idx="11">
                  <c:v>11.1</c:v>
                </c:pt>
                <c:pt idx="12">
                  <c:v>31.1</c:v>
                </c:pt>
                <c:pt idx="13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C-41AC-9037-78558B440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CC-4656-90D2-970D9B840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CC-4656-90D2-970D9B8402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CC-4656-90D2-970D9B8402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CC-4656-90D2-970D9B8402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CC-4656-90D2-970D9B8402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DCC-4656-90D2-970D9B8402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DCC-4656-90D2-970D9B8402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DCC-4656-90D2-970D9B8402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DCC-4656-90D2-970D9B8402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DCC-4656-90D2-970D9B8402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DCC-4656-90D2-970D9B8402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DCC-4656-90D2-970D9B840245}"/>
              </c:ext>
            </c:extLst>
          </c:dPt>
          <c:dLbls>
            <c:dLbl>
              <c:idx val="0"/>
              <c:layout>
                <c:manualLayout>
                  <c:x val="8.309369227977742E-2"/>
                  <c:y val="3.03625287043154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C-4656-90D2-970D9B840245}"/>
                </c:ext>
              </c:extLst>
            </c:dLbl>
            <c:dLbl>
              <c:idx val="1"/>
              <c:layout>
                <c:manualLayout>
                  <c:x val="2.287857724292007E-2"/>
                  <c:y val="-1.6656058255289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C-4656-90D2-970D9B840245}"/>
                </c:ext>
              </c:extLst>
            </c:dLbl>
            <c:dLbl>
              <c:idx val="2"/>
              <c:layout>
                <c:manualLayout>
                  <c:x val="-3.9325801565615562E-2"/>
                  <c:y val="4.74030934406541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C-4656-90D2-970D9B840245}"/>
                </c:ext>
              </c:extLst>
            </c:dLbl>
            <c:dLbl>
              <c:idx val="3"/>
              <c:layout>
                <c:manualLayout>
                  <c:x val="6.510728235880254E-3"/>
                  <c:y val="7.72969612829405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CC-4656-90D2-970D9B840245}"/>
                </c:ext>
              </c:extLst>
            </c:dLbl>
            <c:dLbl>
              <c:idx val="4"/>
              <c:layout>
                <c:manualLayout>
                  <c:x val="-2.8244311974641882E-2"/>
                  <c:y val="1.33098754933608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050" b="1" i="0" u="none" strike="noStrike" kern="1200" baseline="0">
                        <a:solidFill>
                          <a:srgbClr val="00916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E0F366-8674-4F86-BD25-F47CAC8ADCC1}" type="CATEGORYNAME">
                      <a:rPr lang="es-MX" sz="1050" b="1" i="0" u="none" strike="noStrike" kern="1200" baseline="0" dirty="0">
                        <a:solidFill>
                          <a:srgbClr val="009165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 b="1">
                          <a:solidFill>
                            <a:srgbClr val="009165"/>
                          </a:solidFill>
                        </a:defRPr>
                      </a:pPr>
                      <a:t>[NOMBRE DE CATEGORÍA]</a:t>
                    </a:fld>
                    <a:r>
                      <a:rPr lang="es-MX" sz="1050" b="1" baseline="0" dirty="0">
                        <a:solidFill>
                          <a:srgbClr val="009165"/>
                        </a:solidFill>
                      </a:rPr>
                      <a:t>
</a:t>
                    </a:r>
                    <a:fld id="{4027AA14-FBF8-415B-B4F1-5448E29F3EDB}" type="PERCENTAGE">
                      <a:rPr lang="es-MX" sz="1050" b="1" baseline="0" dirty="0">
                        <a:solidFill>
                          <a:srgbClr val="009165"/>
                        </a:solidFill>
                      </a:rPr>
                      <a:pPr>
                        <a:defRPr sz="1050" b="1">
                          <a:solidFill>
                            <a:srgbClr val="009165"/>
                          </a:solidFill>
                        </a:defRPr>
                      </a:pPr>
                      <a:t>[PORCENTAJE]</a:t>
                    </a:fld>
                    <a:endParaRPr lang="es-MX" sz="1050" b="1" baseline="0" dirty="0">
                      <a:solidFill>
                        <a:srgbClr val="009165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>
                  <a:solidFill>
                    <a:srgbClr val="27689D"/>
                  </a:solidFill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5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0789002839816"/>
                      <c:h val="0.151456963403072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CC-4656-90D2-970D9B840245}"/>
                </c:ext>
              </c:extLst>
            </c:dLbl>
            <c:dLbl>
              <c:idx val="5"/>
              <c:layout>
                <c:manualLayout>
                  <c:x val="-4.5662709452300561E-2"/>
                  <c:y val="-3.7965481825675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CC-4656-90D2-970D9B840245}"/>
                </c:ext>
              </c:extLst>
            </c:dLbl>
            <c:dLbl>
              <c:idx val="6"/>
              <c:layout>
                <c:manualLayout>
                  <c:x val="-7.4720542148658683E-2"/>
                  <c:y val="2.058248779877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CC-4656-90D2-970D9B840245}"/>
                </c:ext>
              </c:extLst>
            </c:dLbl>
            <c:dLbl>
              <c:idx val="7"/>
              <c:layout>
                <c:manualLayout>
                  <c:x val="-0.12719012724820972"/>
                  <c:y val="-1.74555248745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CC-4656-90D2-970D9B840245}"/>
                </c:ext>
              </c:extLst>
            </c:dLbl>
            <c:dLbl>
              <c:idx val="8"/>
              <c:layout>
                <c:manualLayout>
                  <c:x val="-0.13551385846642985"/>
                  <c:y val="-7.14066195557113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CC-4656-90D2-970D9B840245}"/>
                </c:ext>
              </c:extLst>
            </c:dLbl>
            <c:dLbl>
              <c:idx val="9"/>
              <c:layout>
                <c:manualLayout>
                  <c:x val="-5.0796846414438226E-2"/>
                  <c:y val="-7.1123702755567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CC-4656-90D2-970D9B84024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RAMAS'!$A$119:$A$130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'[PIB TRIMESTRAL.xlsx]PIB RAMAS'!$B$119:$B$130</c:f>
              <c:numCache>
                <c:formatCode>#,##0</c:formatCode>
                <c:ptCount val="12"/>
                <c:pt idx="0">
                  <c:v>62786.56378076502</c:v>
                </c:pt>
                <c:pt idx="1">
                  <c:v>54727.603723469772</c:v>
                </c:pt>
                <c:pt idx="2">
                  <c:v>39060.460419526033</c:v>
                </c:pt>
                <c:pt idx="3">
                  <c:v>25267.538962396724</c:v>
                </c:pt>
                <c:pt idx="4">
                  <c:v>24806.164342829572</c:v>
                </c:pt>
                <c:pt idx="5">
                  <c:v>22881.350570398896</c:v>
                </c:pt>
                <c:pt idx="6">
                  <c:v>20544.838031911913</c:v>
                </c:pt>
                <c:pt idx="7">
                  <c:v>15492.531379402768</c:v>
                </c:pt>
                <c:pt idx="8">
                  <c:v>13714.309218945296</c:v>
                </c:pt>
                <c:pt idx="9">
                  <c:v>11746.380210964893</c:v>
                </c:pt>
                <c:pt idx="10">
                  <c:v>9340.4316071876437</c:v>
                </c:pt>
                <c:pt idx="11">
                  <c:v>8814.0446284608715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DCC-4656-90D2-970D9B8402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'[PIB TRIMESTRAL.xlsx]PIB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9-41CB-920B-6076F3FA29DC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9-41CB-920B-6076F3FA29DC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9-41CB-920B-6076F3FA29DC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9-41CB-920B-6076F3FA29DC}"/>
                </c:ext>
              </c:extLst>
            </c:dLbl>
            <c:dLbl>
              <c:idx val="15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7C9-41CB-920B-6076F3FA29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'[PIB TRIMESTRAL.xlsx]PIB ANUAL'!$C$91:$R$91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'[PIB TRIMESTRAL.xlsx]PIB ANUAL'!$C$251:$R$251</c:f>
              <c:numCache>
                <c:formatCode>#,##0.0</c:formatCode>
                <c:ptCount val="16"/>
                <c:pt idx="0">
                  <c:v>2.1314199794243933</c:v>
                </c:pt>
                <c:pt idx="1">
                  <c:v>3.931089702197994</c:v>
                </c:pt>
                <c:pt idx="2">
                  <c:v>-0.80518899575039882</c:v>
                </c:pt>
                <c:pt idx="3">
                  <c:v>-0.23299511461856071</c:v>
                </c:pt>
                <c:pt idx="4">
                  <c:v>0.30385214203204214</c:v>
                </c:pt>
                <c:pt idx="5">
                  <c:v>1.9102220664446889</c:v>
                </c:pt>
                <c:pt idx="6">
                  <c:v>2.5033164644032695</c:v>
                </c:pt>
                <c:pt idx="7">
                  <c:v>7.4535650089874395</c:v>
                </c:pt>
                <c:pt idx="8">
                  <c:v>2.9106724657075915</c:v>
                </c:pt>
                <c:pt idx="9">
                  <c:v>4.2999566536627896</c:v>
                </c:pt>
                <c:pt idx="10">
                  <c:v>2.7366802427063277</c:v>
                </c:pt>
                <c:pt idx="11">
                  <c:v>5.5763435205598739</c:v>
                </c:pt>
                <c:pt idx="12">
                  <c:v>1.5939308019464562</c:v>
                </c:pt>
                <c:pt idx="13">
                  <c:v>2.7173298133132135</c:v>
                </c:pt>
                <c:pt idx="14">
                  <c:v>2.0341098933377424</c:v>
                </c:pt>
                <c:pt idx="15">
                  <c:v>2.3521161723160731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7C9-41CB-920B-6076F3FA29DC}"/>
            </c:ext>
          </c:extLst>
        </c:ser>
        <c:ser>
          <c:idx val="1"/>
          <c:order val="1"/>
          <c:tx>
            <c:strRef>
              <c:f>'[PIB TRIMESTRAL.xlsx]PIB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C9-41CB-920B-6076F3FA29D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C9-41CB-920B-6076F3FA29DC}"/>
                </c:ext>
              </c:extLst>
            </c:dLbl>
            <c:dLbl>
              <c:idx val="14"/>
              <c:layout>
                <c:manualLayout>
                  <c:x val="-1.7479043430816625E-2"/>
                  <c:y val="2.3055080876373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9-41CB-920B-6076F3FA29DC}"/>
                </c:ext>
              </c:extLst>
            </c:dLbl>
            <c:dLbl>
              <c:idx val="15"/>
              <c:spPr>
                <a:solidFill>
                  <a:srgbClr val="ED7D31"/>
                </a:solidFill>
                <a:ln>
                  <a:solidFill>
                    <a:sysClr val="window" lastClr="FFFFFF">
                      <a:lumMod val="8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7C9-41CB-920B-6076F3FA29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'[PIB TRIMESTRAL.xlsx]PIB ANUAL'!$C$91:$R$91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'[PIB TRIMESTRAL.xlsx]PIB ANUAL'!$C$263:$R$263</c:f>
              <c:numCache>
                <c:formatCode>#,##0.0</c:formatCode>
                <c:ptCount val="16"/>
                <c:pt idx="0">
                  <c:v>6.7168686984440171</c:v>
                </c:pt>
                <c:pt idx="1">
                  <c:v>6.7381946909097508</c:v>
                </c:pt>
                <c:pt idx="2">
                  <c:v>3.2834461861654063</c:v>
                </c:pt>
                <c:pt idx="3">
                  <c:v>1.1396486454806194</c:v>
                </c:pt>
                <c:pt idx="4">
                  <c:v>4.4946589707092244</c:v>
                </c:pt>
                <c:pt idx="5">
                  <c:v>6.9478919817355518</c:v>
                </c:pt>
                <c:pt idx="6">
                  <c:v>3.9126357671611629</c:v>
                </c:pt>
                <c:pt idx="7">
                  <c:v>5.1339935199566895</c:v>
                </c:pt>
                <c:pt idx="8">
                  <c:v>4.4990300011097162</c:v>
                </c:pt>
                <c:pt idx="9">
                  <c:v>2.9559013752752321</c:v>
                </c:pt>
                <c:pt idx="10">
                  <c:v>2.0873825016279426</c:v>
                </c:pt>
                <c:pt idx="11">
                  <c:v>1.3593608678874602</c:v>
                </c:pt>
                <c:pt idx="12">
                  <c:v>2.5643242827770365</c:v>
                </c:pt>
                <c:pt idx="13">
                  <c:v>3.1868553924553282</c:v>
                </c:pt>
                <c:pt idx="14">
                  <c:v>-7.0481512078653878</c:v>
                </c:pt>
                <c:pt idx="15">
                  <c:v>10.563292695212141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7C9-41CB-920B-6076F3FA29D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'[PIB TRIMESTRAL.xlsx]PIB AGRO'!$C$44</c:f>
              <c:strCache>
                <c:ptCount val="1"/>
                <c:pt idx="0">
                  <c:v>Total año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AD-4D40-BFAA-AFACD86D2A01}"/>
              </c:ext>
            </c:extLst>
          </c:dPt>
          <c:dLbls>
            <c:dLbl>
              <c:idx val="4"/>
              <c:layout>
                <c:manualLayout>
                  <c:x val="-9.41668318911479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AD-4D40-BFAA-AFACD86D2A01}"/>
                </c:ext>
              </c:extLst>
            </c:dLbl>
            <c:dLbl>
              <c:idx val="5"/>
              <c:layout>
                <c:manualLayout>
                  <c:x val="-9.4166831891147294E-3"/>
                  <c:y val="-3.3203951217905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AD-4D40-BFAA-AFACD86D2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AGRO'!$A$67:$A$72</c:f>
              <c:strCache>
                <c:ptCount val="6"/>
                <c:pt idx="0">
                  <c:v>Agricultura, ganadería, caza, silvicultura y pesca</c:v>
                </c:pt>
                <c:pt idx="1">
                  <c:v>Silvicultura y extracción de madera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Cultivos agrícolas sin café</c:v>
                </c:pt>
                <c:pt idx="5">
                  <c:v>Ganadería</c:v>
                </c:pt>
              </c:strCache>
            </c:strRef>
          </c:cat>
          <c:val>
            <c:numRef>
              <c:f>'[PIB TRIMESTRAL.xlsx]PIB AGRO'!$C$67:$C$72</c:f>
              <c:numCache>
                <c:formatCode>#,##0.0</c:formatCode>
                <c:ptCount val="6"/>
                <c:pt idx="0">
                  <c:v>2.3521161723160731</c:v>
                </c:pt>
                <c:pt idx="1">
                  <c:v>-10.831646998593413</c:v>
                </c:pt>
                <c:pt idx="2">
                  <c:v>-4.7819813237699833</c:v>
                </c:pt>
                <c:pt idx="3">
                  <c:v>-1.0491842727518019E-2</c:v>
                </c:pt>
                <c:pt idx="4">
                  <c:v>3.910002701480451</c:v>
                </c:pt>
                <c:pt idx="5">
                  <c:v>3.9774878974369301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D-4D40-BFAA-AFACD86D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7-46A8-B87D-FF98CA2CD2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7-46A8-B87D-FF98CA2CD2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7-46A8-B87D-FF98CA2CD2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7-46A8-B87D-FF98CA2CD22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7-46A8-B87D-FF98CA2CD22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'[PIB TRIMESTRAL.xlsx]PIB AGRO'!$AB$40:$AB$44</c:f>
              <c:numCache>
                <c:formatCode>#,##0</c:formatCode>
                <c:ptCount val="5"/>
                <c:pt idx="0">
                  <c:v>51497.063287411482</c:v>
                </c:pt>
                <c:pt idx="1">
                  <c:v>10686.303188121214</c:v>
                </c:pt>
                <c:pt idx="2">
                  <c:v>19575.994038736277</c:v>
                </c:pt>
                <c:pt idx="3">
                  <c:v>2370.9563141744061</c:v>
                </c:pt>
                <c:pt idx="4">
                  <c:v>2846.5829703427903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E7-46A8-B87D-FF98CA2CD2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5D-46A8-8068-5D91114CDA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5D-46A8-8068-5D91114CDA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5D-46A8-8068-5D91114CDA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5D-46A8-8068-5D91114CDA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5D-46A8-8068-5D91114CDA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75D-46A8-8068-5D91114CDA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75D-46A8-8068-5D91114CDA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75D-46A8-8068-5D91114CDA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75D-46A8-8068-5D91114CDA3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75D-46A8-8068-5D91114CDA3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75D-46A8-8068-5D91114CDA3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75D-46A8-8068-5D91114CDA3A}"/>
              </c:ext>
            </c:extLst>
          </c:dPt>
          <c:dLbls>
            <c:dLbl>
              <c:idx val="0"/>
              <c:layout>
                <c:manualLayout>
                  <c:x val="0.11131750455721691"/>
                  <c:y val="4.2594627163478088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D-46A8-8068-5D91114CDA3A}"/>
                </c:ext>
              </c:extLst>
            </c:dLbl>
            <c:dLbl>
              <c:idx val="1"/>
              <c:layout>
                <c:manualLayout>
                  <c:x val="0.12093454702929486"/>
                  <c:y val="-6.96443050275024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D-46A8-8068-5D91114CDA3A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D-46A8-8068-5D91114CDA3A}"/>
                </c:ext>
              </c:extLst>
            </c:dLbl>
            <c:dLbl>
              <c:idx val="3"/>
              <c:layout>
                <c:manualLayout>
                  <c:x val="-3.015798311288637E-2"/>
                  <c:y val="2.9644041311357585E-2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646207196052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5D-46A8-8068-5D91114CDA3A}"/>
                </c:ext>
              </c:extLst>
            </c:dLbl>
            <c:dLbl>
              <c:idx val="4"/>
              <c:layout>
                <c:manualLayout>
                  <c:x val="-3.0076777467123304E-2"/>
                  <c:y val="2.0773121871722998E-2"/>
                </c:manualLayout>
              </c:layout>
              <c:numFmt formatCode="0.00%" sourceLinked="0"/>
              <c:spPr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n>
                  <a:solidFill>
                    <a:srgbClr val="27689D"/>
                  </a:solidFill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5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5244137361143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5D-46A8-8068-5D91114CDA3A}"/>
                </c:ext>
              </c:extLst>
            </c:dLbl>
            <c:dLbl>
              <c:idx val="5"/>
              <c:layout>
                <c:manualLayout>
                  <c:x val="-5.1264861822889203E-2"/>
                  <c:y val="1.099517533547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5D-46A8-8068-5D91114CDA3A}"/>
                </c:ext>
              </c:extLst>
            </c:dLbl>
            <c:dLbl>
              <c:idx val="6"/>
              <c:layout>
                <c:manualLayout>
                  <c:x val="-0.10615719387454405"/>
                  <c:y val="4.1511603063398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5D-46A8-8068-5D91114CDA3A}"/>
                </c:ext>
              </c:extLst>
            </c:dLbl>
            <c:dLbl>
              <c:idx val="7"/>
              <c:layout>
                <c:manualLayout>
                  <c:x val="-0.18343141258898607"/>
                  <c:y val="-1.08031989215350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5D-46A8-8068-5D91114CDA3A}"/>
                </c:ext>
              </c:extLst>
            </c:dLbl>
            <c:dLbl>
              <c:idx val="8"/>
              <c:layout>
                <c:manualLayout>
                  <c:x val="-7.7996405963801196E-2"/>
                  <c:y val="-2.5836024876925018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75D-46A8-8068-5D91114CDA3A}"/>
                </c:ext>
              </c:extLst>
            </c:dLbl>
            <c:dLbl>
              <c:idx val="9"/>
              <c:layout>
                <c:manualLayout>
                  <c:x val="-3.4831303964995335E-2"/>
                  <c:y val="-6.2116773508953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5D-46A8-8068-5D91114CDA3A}"/>
                </c:ext>
              </c:extLst>
            </c:dLbl>
            <c:dLbl>
              <c:idx val="10"/>
              <c:layout>
                <c:manualLayout>
                  <c:x val="0.10988191564301387"/>
                  <c:y val="-2.5265794585684061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67358637199653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75D-46A8-8068-5D91114CDA3A}"/>
                </c:ext>
              </c:extLst>
            </c:dLbl>
            <c:dLbl>
              <c:idx val="11"/>
              <c:layout>
                <c:manualLayout>
                  <c:x val="0.33262820882797484"/>
                  <c:y val="-4.47539707158865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5D-46A8-8068-5D91114CDA3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'[PIB TRIMESTRAL.xlsx]PIB RAMAS'!$B$102:$B$113</c:f>
              <c:numCache>
                <c:formatCode>#,##0</c:formatCode>
                <c:ptCount val="12"/>
                <c:pt idx="0">
                  <c:v>209535.78162426825</c:v>
                </c:pt>
                <c:pt idx="1">
                  <c:v>176808.42358102131</c:v>
                </c:pt>
                <c:pt idx="2">
                  <c:v>135585.6035997656</c:v>
                </c:pt>
                <c:pt idx="3">
                  <c:v>99241.294409759183</c:v>
                </c:pt>
                <c:pt idx="4">
                  <c:v>86976.89979878618</c:v>
                </c:pt>
                <c:pt idx="5">
                  <c:v>78223.845445748026</c:v>
                </c:pt>
                <c:pt idx="6">
                  <c:v>62639.992275558674</c:v>
                </c:pt>
                <c:pt idx="7">
                  <c:v>55602.968659273669</c:v>
                </c:pt>
                <c:pt idx="8">
                  <c:v>52748.898429139321</c:v>
                </c:pt>
                <c:pt idx="9">
                  <c:v>41001.693468567173</c:v>
                </c:pt>
                <c:pt idx="10">
                  <c:v>33463.787235016134</c:v>
                </c:pt>
                <c:pt idx="11">
                  <c:v>31762.180726416213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75D-46A8-8068-5D91114CDA3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5533746164822"/>
          <c:y val="3.8612914651776881E-2"/>
          <c:w val="0.54736565276751936"/>
          <c:h val="0.893878839565366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A-4E26-B2D4-FDDFD5A60BF2}"/>
              </c:ext>
            </c:extLst>
          </c:dPt>
          <c:dPt>
            <c:idx val="1"/>
            <c:invertIfNegative val="0"/>
            <c:bubble3D val="0"/>
            <c:spPr>
              <a:solidFill>
                <a:srgbClr val="0092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A-4E26-B2D4-FDDFD5A60BF2}"/>
              </c:ext>
            </c:extLst>
          </c:dPt>
          <c:dLbls>
            <c:dLbl>
              <c:idx val="2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AA-4E26-B2D4-FDDFD5A60B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ANUAL'!$A$71:$A$83</c:f>
              <c:strCache>
                <c:ptCount val="13"/>
                <c:pt idx="0">
                  <c:v>Producto Interno Bruto - PIB</c:v>
                </c:pt>
                <c:pt idx="1">
                  <c:v>Agricultura, ganadería, caza, silvicultura y pesca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Suministro de electricidad, gas, vapor y aire acondicionado</c:v>
                </c:pt>
                <c:pt idx="5">
                  <c:v>Construcción</c:v>
                </c:pt>
                <c:pt idx="6">
                  <c:v>Administración pública y defensa</c:v>
                </c:pt>
                <c:pt idx="7">
                  <c:v>Explotación de minas y canteras</c:v>
                </c:pt>
                <c:pt idx="8">
                  <c:v>Actividades profesionales, científicas y técnicas</c:v>
                </c:pt>
                <c:pt idx="9">
                  <c:v>Industrias manufactureras</c:v>
                </c:pt>
                <c:pt idx="10">
                  <c:v>Información y comunicaciones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'[PIB TRIMESTRAL.xlsx]PIB ANUAL'!$B$71:$B$83</c:f>
              <c:numCache>
                <c:formatCode>_-* #,##0.0_-;\-* #,##0.0_-;_-* "-"??_-;_-@_-</c:formatCode>
                <c:ptCount val="13"/>
                <c:pt idx="0">
                  <c:v>10.820370244567812</c:v>
                </c:pt>
                <c:pt idx="1">
                  <c:v>1.4257273776440371</c:v>
                </c:pt>
                <c:pt idx="2">
                  <c:v>2.6268328589469832</c:v>
                </c:pt>
                <c:pt idx="3">
                  <c:v>3.4978880888542676</c:v>
                </c:pt>
                <c:pt idx="4">
                  <c:v>5.681916033554927</c:v>
                </c:pt>
                <c:pt idx="5">
                  <c:v>6.2142871119980327</c:v>
                </c:pt>
                <c:pt idx="6">
                  <c:v>6.4563144347842325</c:v>
                </c:pt>
                <c:pt idx="7">
                  <c:v>8.2400330549824474</c:v>
                </c:pt>
                <c:pt idx="8">
                  <c:v>10.05713409920466</c:v>
                </c:pt>
                <c:pt idx="9">
                  <c:v>11.65704394221072</c:v>
                </c:pt>
                <c:pt idx="10">
                  <c:v>18.135062070637261</c:v>
                </c:pt>
                <c:pt idx="11">
                  <c:v>21.188908083537555</c:v>
                </c:pt>
                <c:pt idx="12">
                  <c:v>31.649993113401621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AA-4E26-B2D4-FDDFD5A6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'[PIB TRIMESTRAL.xlsx]PIB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60-495A-A62C-309BE2BF59CF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0-495A-A62C-309BE2BF59CF}"/>
                </c:ext>
              </c:extLst>
            </c:dLbl>
            <c:dLbl>
              <c:idx val="4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60-495A-A62C-309BE2BF59CF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0-495A-A62C-309BE2BF59C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60-495A-A62C-309BE2BF59CF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60-495A-A62C-309BE2BF59CF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0-495A-A62C-309BE2BF59CF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0-495A-A62C-309BE2BF59C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0-495A-A62C-309BE2BF59CF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C60-495A-A62C-309BE2BF5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'[PIB TRIMESTRAL.xlsx]PIB ANUAL'!$C$90:$R$90</c:f>
              <c:strCache>
                <c:ptCount val="16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  <c:pt idx="15">
                  <c:v>2021-IV</c:v>
                </c:pt>
              </c:strCache>
            </c:strRef>
          </c:cat>
          <c:val>
            <c:numRef>
              <c:f>'[PIB TRIMESTRAL.xlsx]PIB ANUAL'!$C$92:$R$92</c:f>
              <c:numCache>
                <c:formatCode>_-* #,##0.0_-;\-* #,##0.0_-;_-* "-"??_-;_-@_-</c:formatCode>
                <c:ptCount val="16"/>
                <c:pt idx="0">
                  <c:v>3.2971976925605162</c:v>
                </c:pt>
                <c:pt idx="1">
                  <c:v>3.1006228409526102</c:v>
                </c:pt>
                <c:pt idx="2">
                  <c:v>-4.2544927659036773</c:v>
                </c:pt>
                <c:pt idx="3">
                  <c:v>2.6026094969369069</c:v>
                </c:pt>
                <c:pt idx="4">
                  <c:v>2.1652734512145173</c:v>
                </c:pt>
                <c:pt idx="5">
                  <c:v>-0.92002758344742119</c:v>
                </c:pt>
                <c:pt idx="6">
                  <c:v>0.70534050024085104</c:v>
                </c:pt>
                <c:pt idx="7">
                  <c:v>7.8335212039631017</c:v>
                </c:pt>
                <c:pt idx="8">
                  <c:v>3.3591921935860398</c:v>
                </c:pt>
                <c:pt idx="9">
                  <c:v>4.2738936440455575</c:v>
                </c:pt>
                <c:pt idx="10">
                  <c:v>8.8752531535917711</c:v>
                </c:pt>
                <c:pt idx="11">
                  <c:v>-0.49763961701924586</c:v>
                </c:pt>
                <c:pt idx="12">
                  <c:v>0.81574202943195928</c:v>
                </c:pt>
                <c:pt idx="13">
                  <c:v>4.7343429947203788</c:v>
                </c:pt>
                <c:pt idx="14">
                  <c:v>2.1658735124905064</c:v>
                </c:pt>
                <c:pt idx="15">
                  <c:v>1.4257273776440371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C60-495A-A62C-309BE2BF59CF}"/>
            </c:ext>
          </c:extLst>
        </c:ser>
        <c:ser>
          <c:idx val="1"/>
          <c:order val="1"/>
          <c:tx>
            <c:strRef>
              <c:f>'[PIB TRIMESTRAL.xlsx]PIB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60-495A-A62C-309BE2BF59CF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60-495A-A62C-309BE2BF59CF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60-495A-A62C-309BE2BF59CF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BC60-495A-A62C-309BE2BF5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ANUAL'!$C$90:$R$90</c:f>
              <c:strCache>
                <c:ptCount val="16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  <c:pt idx="15">
                  <c:v>2021-IV</c:v>
                </c:pt>
              </c:strCache>
            </c:strRef>
          </c:cat>
          <c:val>
            <c:numRef>
              <c:f>'[PIB TRIMESTRAL.xlsx]PIB ANUAL'!$C$93:$R$93</c:f>
              <c:numCache>
                <c:formatCode>_-* #,##0.0_-;\-* #,##0.0_-;_-* "-"??_-;_-@_-</c:formatCode>
                <c:ptCount val="16"/>
                <c:pt idx="0">
                  <c:v>7.4162155058180588</c:v>
                </c:pt>
                <c:pt idx="1">
                  <c:v>6.4741056647572321</c:v>
                </c:pt>
                <c:pt idx="2">
                  <c:v>0.35164021071652485</c:v>
                </c:pt>
                <c:pt idx="3">
                  <c:v>2.9855182008308816</c:v>
                </c:pt>
                <c:pt idx="4">
                  <c:v>5.4342600227443398</c:v>
                </c:pt>
                <c:pt idx="5">
                  <c:v>6.441026921721928</c:v>
                </c:pt>
                <c:pt idx="6">
                  <c:v>2.6131439586538647</c:v>
                </c:pt>
                <c:pt idx="7">
                  <c:v>6.2519527692584091</c:v>
                </c:pt>
                <c:pt idx="8">
                  <c:v>4.0572025449353362</c:v>
                </c:pt>
                <c:pt idx="9">
                  <c:v>1.7765649103394168</c:v>
                </c:pt>
                <c:pt idx="10">
                  <c:v>2.5210033903253333</c:v>
                </c:pt>
                <c:pt idx="11">
                  <c:v>1.4284057772551648</c:v>
                </c:pt>
                <c:pt idx="12">
                  <c:v>2.9085117727759382</c:v>
                </c:pt>
                <c:pt idx="13">
                  <c:v>3.1014813787634239</c:v>
                </c:pt>
                <c:pt idx="14">
                  <c:v>-3.6367402025929749</c:v>
                </c:pt>
                <c:pt idx="15">
                  <c:v>10.820370244567812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BC60-495A-A62C-309BE2BF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1774299406149E-2"/>
          <c:y val="3.3212189277621811E-2"/>
          <c:w val="0.93363792995346129"/>
          <c:h val="0.85368520978240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'[PIB TRIMESTRAL.xlsx]PIB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8C-415A-BBD8-55988236F2B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8C-415A-BBD8-55988236F2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8C-415A-BBD8-55988236F2B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8C-415A-BBD8-55988236F2B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8C-415A-BBD8-55988236F2B4}"/>
              </c:ext>
            </c:extLst>
          </c:dPt>
          <c:dPt>
            <c:idx val="25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F8C-415A-BBD8-55988236F2B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8C-415A-BBD8-55988236F2B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F8C-415A-BBD8-55988236F2B4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8C-415A-BBD8-55988236F2B4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F8C-415A-BBD8-55988236F2B4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8C-415A-BBD8-55988236F2B4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8C-415A-BBD8-55988236F2B4}"/>
                </c:ext>
              </c:extLst>
            </c:dLbl>
            <c:dLbl>
              <c:idx val="2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F8C-415A-BBD8-55988236F2B4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8C-415A-BBD8-55988236F2B4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F8C-415A-BBD8-55988236F2B4}"/>
                </c:ext>
              </c:extLst>
            </c:dLbl>
            <c:dLbl>
              <c:idx val="28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F8C-415A-BBD8-55988236F2B4}"/>
                </c:ext>
              </c:extLst>
            </c:dLbl>
            <c:dLbl>
              <c:idx val="29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F8C-415A-BBD8-55988236F2B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BF8C-415A-BBD8-55988236F2B4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BF8C-415A-BBD8-55988236F2B4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BF8C-415A-BBD8-55988236F2B4}"/>
                </c:ext>
              </c:extLst>
            </c:dLbl>
            <c:dLbl>
              <c:idx val="33"/>
              <c:spPr>
                <a:solidFill>
                  <a:srgbClr val="27689D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580826224045797E-2"/>
                      <c:h val="4.8505249404046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BF8C-415A-BBD8-55988236F2B4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F8C-415A-BBD8-55988236F2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'[PIB TRIMESTRAL.xlsx]PIB ANUAL'!$G$100:$AO$101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0">
                    <c:v>2017</c:v>
                  </c:pt>
                  <c:pt idx="15">
                    <c:v>2018</c:v>
                  </c:pt>
                  <c:pt idx="20">
                    <c:v>2019</c:v>
                  </c:pt>
                  <c:pt idx="25">
                    <c:v>2020</c:v>
                  </c:pt>
                  <c:pt idx="30">
                    <c:v>2021</c:v>
                  </c:pt>
                </c:lvl>
              </c:multiLvlStrCache>
            </c:multiLvlStrRef>
          </c:cat>
          <c:val>
            <c:numRef>
              <c:f>'[PIB TRIMESTRAL.xlsx]PIB ANUAL'!$G$102:$AO$102</c:f>
              <c:numCache>
                <c:formatCode>#,##0.0</c:formatCode>
                <c:ptCount val="35"/>
                <c:pt idx="0">
                  <c:v>3.0768489833709793</c:v>
                </c:pt>
                <c:pt idx="1">
                  <c:v>2.6963593384714812</c:v>
                </c:pt>
                <c:pt idx="2">
                  <c:v>6.9546469968090605</c:v>
                </c:pt>
                <c:pt idx="3">
                  <c:v>4.2738936440455575</c:v>
                </c:pt>
                <c:pt idx="4" formatCode="_-* #,##0.0_-;\-* #,##0.0_-;_-* &quot;-&quot;??_-;_-@_-">
                  <c:v>4.2999566536627896</c:v>
                </c:pt>
                <c:pt idx="5">
                  <c:v>-0.71019195731352625</c:v>
                </c:pt>
                <c:pt idx="6">
                  <c:v>1.0893978884476354</c:v>
                </c:pt>
                <c:pt idx="7">
                  <c:v>1.5271782687690063</c:v>
                </c:pt>
                <c:pt idx="8">
                  <c:v>8.8752531535917711</c:v>
                </c:pt>
                <c:pt idx="9" formatCode="_-* #,##0.0_-;\-* #,##0.0_-;_-* &quot;-&quot;??_-;_-@_-">
                  <c:v>2.7366802427063277</c:v>
                </c:pt>
                <c:pt idx="10">
                  <c:v>11.27727251987325</c:v>
                </c:pt>
                <c:pt idx="11">
                  <c:v>6.305471160307178</c:v>
                </c:pt>
                <c:pt idx="12">
                  <c:v>6.0620189450951045</c:v>
                </c:pt>
                <c:pt idx="13">
                  <c:v>-0.49763961701924586</c:v>
                </c:pt>
                <c:pt idx="14" formatCode="_-* #,##0.0_-;\-* #,##0.0_-;_-* &quot;-&quot;??_-;_-@_-">
                  <c:v>5.5763435205598739</c:v>
                </c:pt>
                <c:pt idx="15">
                  <c:v>0.90958556461021089</c:v>
                </c:pt>
                <c:pt idx="16">
                  <c:v>3.9081804645149703</c:v>
                </c:pt>
                <c:pt idx="17">
                  <c:v>0.88750214746325184</c:v>
                </c:pt>
                <c:pt idx="18">
                  <c:v>0.81574202943195928</c:v>
                </c:pt>
                <c:pt idx="19" formatCode="_-* #,##0.0_-;\-* #,##0.0_-;_-* &quot;-&quot;??_-;_-@_-">
                  <c:v>1.5939308019464562</c:v>
                </c:pt>
                <c:pt idx="20">
                  <c:v>1.4308338773985696</c:v>
                </c:pt>
                <c:pt idx="21">
                  <c:v>1.0522772939609553</c:v>
                </c:pt>
                <c:pt idx="22">
                  <c:v>3.5256482179499784</c:v>
                </c:pt>
                <c:pt idx="23">
                  <c:v>4.7343429947203788</c:v>
                </c:pt>
                <c:pt idx="24">
                  <c:v>2.7173298133132135</c:v>
                </c:pt>
                <c:pt idx="25">
                  <c:v>5.9747570823814442</c:v>
                </c:pt>
                <c:pt idx="26">
                  <c:v>-0.75316485626237295</c:v>
                </c:pt>
                <c:pt idx="27">
                  <c:v>0.87382942194169289</c:v>
                </c:pt>
                <c:pt idx="28">
                  <c:v>2.1658735124905064</c:v>
                </c:pt>
                <c:pt idx="29" formatCode="0.0">
                  <c:v>2.0341098933377424</c:v>
                </c:pt>
                <c:pt idx="30">
                  <c:v>2.968464828573687</c:v>
                </c:pt>
                <c:pt idx="31">
                  <c:v>3.7534061085910793</c:v>
                </c:pt>
                <c:pt idx="32">
                  <c:v>1.4275629307910691</c:v>
                </c:pt>
                <c:pt idx="33">
                  <c:v>1.4257273776440371</c:v>
                </c:pt>
                <c:pt idx="34" formatCode="0.0">
                  <c:v>2.3521161723160731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F8C-415A-BBD8-55988236F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'[PIB TRIMESTRAL.xlsx]PIB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9-4869-8BC0-F46E0024A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Ganadería</c:v>
                </c:pt>
                <c:pt idx="3">
                  <c:v>Cultivos agrícolas sin café</c:v>
                </c:pt>
                <c:pt idx="4">
                  <c:v>Silvicultura y extracción de madera</c:v>
                </c:pt>
                <c:pt idx="5">
                  <c:v>Pesca y acuicultura</c:v>
                </c:pt>
              </c:strCache>
            </c:strRef>
          </c:cat>
          <c:val>
            <c:numRef>
              <c:f>'[PIB TRIMESTRAL.xlsx]PIB AGRO'!$B$56:$B$61</c:f>
              <c:numCache>
                <c:formatCode>0.0</c:formatCode>
                <c:ptCount val="6"/>
                <c:pt idx="0">
                  <c:v>1.4257273776440371</c:v>
                </c:pt>
                <c:pt idx="1">
                  <c:v>-11.576306449763123</c:v>
                </c:pt>
                <c:pt idx="2">
                  <c:v>0.39377867349534768</c:v>
                </c:pt>
                <c:pt idx="3">
                  <c:v>1.9210646254576034</c:v>
                </c:pt>
                <c:pt idx="4">
                  <c:v>9.6083906200138358</c:v>
                </c:pt>
                <c:pt idx="5">
                  <c:v>38.276646101993435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9-4869-8BC0-F46E0024A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0.82837</cdr:y>
    </cdr:from>
    <cdr:to>
      <cdr:x>1</cdr:x>
      <cdr:y>0.94209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168396"/>
          <a:ext cx="6743351" cy="43496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4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90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10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9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2021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y IV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IV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62043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IV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62043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12042"/>
              </p:ext>
            </p:extLst>
          </p:nvPr>
        </p:nvGraphicFramePr>
        <p:xfrm>
          <a:off x="192252" y="2018067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71C94ED-79D5-4A6D-BCD5-6B381F2F3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293513"/>
              </p:ext>
            </p:extLst>
          </p:nvPr>
        </p:nvGraphicFramePr>
        <p:xfrm>
          <a:off x="6407488" y="2018067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IV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923274"/>
              </p:ext>
            </p:extLst>
          </p:nvPr>
        </p:nvGraphicFramePr>
        <p:xfrm>
          <a:off x="1424230" y="1260430"/>
          <a:ext cx="9687793" cy="51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IV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La agricultura, ganadería, caza, silvicultura y pesca participó en el cuarto trimestre de  2021 con el  8,02% en el valor agregado generado por la economía, ocupando el quinto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194F45-6117-40C8-9702-E2FAC485B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77424"/>
              </p:ext>
            </p:extLst>
          </p:nvPr>
        </p:nvGraphicFramePr>
        <p:xfrm>
          <a:off x="1998378" y="1278191"/>
          <a:ext cx="819524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086984" y="5833846"/>
            <a:ext cx="10105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10,6% </a:t>
            </a:r>
            <a:r>
              <a:rPr lang="es-ES" altLang="es-CO" sz="1900" dirty="0">
                <a:solidFill>
                  <a:srgbClr val="395F9B"/>
                </a:solidFill>
              </a:rPr>
              <a:t>en 2021 con respecto al año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crecimiento de 2,4% </a:t>
            </a:r>
            <a:r>
              <a:rPr lang="es-ES" altLang="es-CO" sz="1900" dirty="0">
                <a:solidFill>
                  <a:srgbClr val="395F9B"/>
                </a:solidFill>
              </a:rPr>
              <a:t>respecto al año anterior.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738347" y="4762377"/>
            <a:ext cx="9286880" cy="252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CC7ABA1-551D-4824-88CF-E1F23BCAF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168696"/>
              </p:ext>
            </p:extLst>
          </p:nvPr>
        </p:nvGraphicFramePr>
        <p:xfrm>
          <a:off x="1448927" y="1346707"/>
          <a:ext cx="9715241" cy="462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10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anual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2021 la variación anual del valor agregado del sector agropecuario silvícola y pesquero </a:t>
            </a:r>
            <a:r>
              <a:rPr lang="es-ES" altLang="es-CO" sz="1900" b="1" dirty="0">
                <a:solidFill>
                  <a:srgbClr val="395F9B"/>
                </a:solidFill>
              </a:rPr>
              <a:t>se ubicó 0,4 puntos porcentuales  por encima de la variación anual presentada en 2020 </a:t>
            </a:r>
            <a:r>
              <a:rPr lang="es-ES" altLang="es-CO" sz="1900" dirty="0">
                <a:solidFill>
                  <a:srgbClr val="395F9B"/>
                </a:solidFill>
              </a:rPr>
              <a:t>(2,0%).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6CDE71B-33FF-47A4-B2A9-47423AF66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78940"/>
              </p:ext>
            </p:extLst>
          </p:nvPr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1366503" y="1459066"/>
            <a:ext cx="38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2020-2021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C438347-5686-4455-834A-EA1C869F0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49565"/>
              </p:ext>
            </p:extLst>
          </p:nvPr>
        </p:nvGraphicFramePr>
        <p:xfrm>
          <a:off x="0" y="2158922"/>
          <a:ext cx="6743351" cy="382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606189"/>
              </p:ext>
            </p:extLst>
          </p:nvPr>
        </p:nvGraphicFramePr>
        <p:xfrm>
          <a:off x="6151428" y="2216564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981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en el año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año  2021 con el  8,18% en el valor agregado generado por la economía, ocupando el quinto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60660"/>
              </p:ext>
            </p:extLst>
          </p:nvPr>
        </p:nvGraphicFramePr>
        <p:xfrm>
          <a:off x="1998378" y="1278191"/>
          <a:ext cx="819524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29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IV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IV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10,8% </a:t>
            </a:r>
            <a:r>
              <a:rPr lang="es-ES" altLang="es-CO" sz="1900" dirty="0">
                <a:solidFill>
                  <a:srgbClr val="395F9B"/>
                </a:solidFill>
              </a:rPr>
              <a:t>en el cuarto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1,4%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979365" y="4994725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7CD1666-84E4-4E0E-AE25-C63443BFC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4877"/>
              </p:ext>
            </p:extLst>
          </p:nvPr>
        </p:nvGraphicFramePr>
        <p:xfrm>
          <a:off x="1470032" y="1277813"/>
          <a:ext cx="8757084" cy="465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IV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cuarto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9,4 puntos porcentuales  por debajo de la variación del PIB  (10,8%).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(2015-2021)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el IV trimestre de 2021 (1,4%) </a:t>
            </a:r>
            <a:r>
              <a:rPr lang="es-ES" altLang="es-CO" sz="1900" dirty="0">
                <a:solidFill>
                  <a:srgbClr val="395F9B"/>
                </a:solidFill>
              </a:rPr>
              <a:t>fue inferior en 0,7 puntos porcentuales a la variación presentada en el mismo trimestre de 2020 (2,2%).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19643"/>
              </p:ext>
            </p:extLst>
          </p:nvPr>
        </p:nvGraphicFramePr>
        <p:xfrm>
          <a:off x="43294" y="1444190"/>
          <a:ext cx="12105409" cy="420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FA41A8-8755-408B-ADE8-E766BBFCF959}"/>
</file>

<file path=customXml/itemProps2.xml><?xml version="1.0" encoding="utf-8"?>
<ds:datastoreItem xmlns:ds="http://schemas.openxmlformats.org/officeDocument/2006/customXml" ds:itemID="{DA671AFA-14E2-4183-B5B9-9D1D11D8F9D6}"/>
</file>

<file path=customXml/itemProps3.xml><?xml version="1.0" encoding="utf-8"?>
<ds:datastoreItem xmlns:ds="http://schemas.openxmlformats.org/officeDocument/2006/customXml" ds:itemID="{29E65307-806E-4916-98F4-B2240F36072A}"/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744</Words>
  <Application>Microsoft Office PowerPoint</Application>
  <PresentationFormat>Panorámica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192</cp:revision>
  <dcterms:created xsi:type="dcterms:W3CDTF">2019-02-12T04:28:07Z</dcterms:created>
  <dcterms:modified xsi:type="dcterms:W3CDTF">2022-02-15T19:32:06Z</dcterms:modified>
</cp:coreProperties>
</file>